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6" r:id="rId1"/>
    <p:sldMasterId id="2147483704" r:id="rId2"/>
  </p:sldMasterIdLst>
  <p:notesMasterIdLst>
    <p:notesMasterId r:id="rId13"/>
  </p:notesMasterIdLst>
  <p:handoutMasterIdLst>
    <p:handoutMasterId r:id="rId14"/>
  </p:handoutMasterIdLst>
  <p:sldIdLst>
    <p:sldId id="842" r:id="rId3"/>
    <p:sldId id="845" r:id="rId4"/>
    <p:sldId id="854" r:id="rId5"/>
    <p:sldId id="855" r:id="rId6"/>
    <p:sldId id="860" r:id="rId7"/>
    <p:sldId id="861" r:id="rId8"/>
    <p:sldId id="856" r:id="rId9"/>
    <p:sldId id="857" r:id="rId10"/>
    <p:sldId id="858" r:id="rId11"/>
    <p:sldId id="859" r:id="rId12"/>
  </p:sldIdLst>
  <p:sldSz cx="12192000" cy="6858000"/>
  <p:notesSz cx="6858000" cy="9144000"/>
  <p:embeddedFontLst>
    <p:embeddedFont>
      <p:font typeface="Montserrat" panose="020B0604020202020204" charset="-52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1459" userDrawn="1">
          <p15:clr>
            <a:srgbClr val="A4A3A4"/>
          </p15:clr>
        </p15:guide>
        <p15:guide id="7" orient="horz" pos="2850" userDrawn="1">
          <p15:clr>
            <a:srgbClr val="A4A3A4"/>
          </p15:clr>
        </p15:guide>
        <p15:guide id="14" pos="4770" userDrawn="1">
          <p15:clr>
            <a:srgbClr val="A4A3A4"/>
          </p15:clr>
        </p15:guide>
        <p15:guide id="16" pos="3795" userDrawn="1">
          <p15:clr>
            <a:srgbClr val="A4A3A4"/>
          </p15:clr>
        </p15:guide>
        <p15:guide id="21" pos="7015" userDrawn="1">
          <p15:clr>
            <a:srgbClr val="A4A3A4"/>
          </p15:clr>
        </p15:guide>
        <p15:guide id="24" pos="3069" userDrawn="1">
          <p15:clr>
            <a:srgbClr val="A4A3A4"/>
          </p15:clr>
        </p15:guide>
        <p15:guide id="25" orient="horz" pos="867" userDrawn="1">
          <p15:clr>
            <a:srgbClr val="A4A3A4"/>
          </p15:clr>
        </p15:guide>
        <p15:guide id="27" orient="horz" pos="686" userDrawn="1">
          <p15:clr>
            <a:srgbClr val="A4A3A4"/>
          </p15:clr>
        </p15:guide>
        <p15:guide id="30" orient="horz" pos="187" userDrawn="1">
          <p15:clr>
            <a:srgbClr val="A4A3A4"/>
          </p15:clr>
        </p15:guide>
        <p15:guide id="31" orient="horz" pos="20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выденко Алексей" initials="ДА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  <a:srgbClr val="FFFFF7"/>
    <a:srgbClr val="13A160"/>
    <a:srgbClr val="008D34"/>
    <a:srgbClr val="8FAADC"/>
    <a:srgbClr val="F7D941"/>
    <a:srgbClr val="0ED145"/>
    <a:srgbClr val="00A8F3"/>
    <a:srgbClr val="B04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3585" autoAdjust="0"/>
  </p:normalViewPr>
  <p:slideViewPr>
    <p:cSldViewPr snapToGrid="0">
      <p:cViewPr>
        <p:scale>
          <a:sx n="75" d="100"/>
          <a:sy n="75" d="100"/>
        </p:scale>
        <p:origin x="-2202" y="-1002"/>
      </p:cViewPr>
      <p:guideLst>
        <p:guide orient="horz" pos="2850"/>
        <p:guide orient="horz" pos="867"/>
        <p:guide orient="horz" pos="686"/>
        <p:guide orient="horz" pos="187"/>
        <p:guide orient="horz" pos="2069"/>
        <p:guide pos="1459"/>
        <p:guide pos="4770"/>
        <p:guide pos="3795"/>
        <p:guide pos="7015"/>
        <p:guide pos="30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9FCA9-131A-4DF5-9AEB-1E113DB8761D}" type="datetimeFigureOut">
              <a:rPr lang="ru-RU" smtClean="0">
                <a:latin typeface="HeliosCondC" pitchFamily="2" charset="0"/>
              </a:rPr>
              <a:t>26.11.2020</a:t>
            </a:fld>
            <a:endParaRPr lang="ru-RU" dirty="0">
              <a:latin typeface="HeliosCondC" pitchFamily="2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F74FE-6954-4B70-A32B-D30C89EB5C12}" type="slidenum">
              <a:rPr lang="ru-RU" smtClean="0">
                <a:latin typeface="HeliosCondC" pitchFamily="2" charset="0"/>
              </a:rPr>
              <a:t>‹#›</a:t>
            </a:fld>
            <a:endParaRPr lang="ru-RU" dirty="0">
              <a:latin typeface="HeliosCond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641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8D594AEB-02E3-42DB-A4AD-B6793BD8DBE0}" type="datetimeFigureOut">
              <a:rPr lang="ru-RU" smtClean="0"/>
              <a:pPr/>
              <a:t>26.11.2020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03E4EA76-DF72-4876-A1A9-8232E1ACAC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5974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89BD55ED-F61F-D642-A39F-931CA0F3C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0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F242F335-7976-4CDA-A592-2CBE9F9A77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xmlns="" id="{540487A7-3EA0-1049-9973-AEEFFD28FCFA}"/>
              </a:ext>
            </a:extLst>
          </p:cNvPr>
          <p:cNvSpPr/>
          <p:nvPr userDrawn="1"/>
        </p:nvSpPr>
        <p:spPr>
          <a:xfrm flipH="1">
            <a:off x="-10028" y="301735"/>
            <a:ext cx="11995088" cy="792089"/>
          </a:xfrm>
          <a:custGeom>
            <a:avLst/>
            <a:gdLst>
              <a:gd name="connsiteX0" fmla="*/ 0 w 11721711"/>
              <a:gd name="connsiteY0" fmla="*/ 792089 h 792089"/>
              <a:gd name="connsiteX1" fmla="*/ 449447 w 11721711"/>
              <a:gd name="connsiteY1" fmla="*/ 0 h 792089"/>
              <a:gd name="connsiteX2" fmla="*/ 11721711 w 11721711"/>
              <a:gd name="connsiteY2" fmla="*/ 0 h 792089"/>
              <a:gd name="connsiteX3" fmla="*/ 11272264 w 11721711"/>
              <a:gd name="connsiteY3" fmla="*/ 792089 h 792089"/>
              <a:gd name="connsiteX4" fmla="*/ 0 w 11721711"/>
              <a:gd name="connsiteY4" fmla="*/ 792089 h 792089"/>
              <a:gd name="connsiteX0" fmla="*/ 0 w 11988701"/>
              <a:gd name="connsiteY0" fmla="*/ 792089 h 792089"/>
              <a:gd name="connsiteX1" fmla="*/ 449447 w 11988701"/>
              <a:gd name="connsiteY1" fmla="*/ 0 h 792089"/>
              <a:gd name="connsiteX2" fmla="*/ 11721711 w 11988701"/>
              <a:gd name="connsiteY2" fmla="*/ 0 h 792089"/>
              <a:gd name="connsiteX3" fmla="*/ 11988701 w 11988701"/>
              <a:gd name="connsiteY3" fmla="*/ 792089 h 792089"/>
              <a:gd name="connsiteX4" fmla="*/ 0 w 11988701"/>
              <a:gd name="connsiteY4" fmla="*/ 792089 h 792089"/>
              <a:gd name="connsiteX0" fmla="*/ 0 w 11995088"/>
              <a:gd name="connsiteY0" fmla="*/ 792089 h 792089"/>
              <a:gd name="connsiteX1" fmla="*/ 449447 w 11995088"/>
              <a:gd name="connsiteY1" fmla="*/ 0 h 792089"/>
              <a:gd name="connsiteX2" fmla="*/ 11995088 w 11995088"/>
              <a:gd name="connsiteY2" fmla="*/ 0 h 792089"/>
              <a:gd name="connsiteX3" fmla="*/ 11988701 w 11995088"/>
              <a:gd name="connsiteY3" fmla="*/ 792089 h 792089"/>
              <a:gd name="connsiteX4" fmla="*/ 0 w 11995088"/>
              <a:gd name="connsiteY4" fmla="*/ 792089 h 79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5088" h="792089">
                <a:moveTo>
                  <a:pt x="0" y="792089"/>
                </a:moveTo>
                <a:lnTo>
                  <a:pt x="449447" y="0"/>
                </a:lnTo>
                <a:lnTo>
                  <a:pt x="11995088" y="0"/>
                </a:lnTo>
                <a:lnTo>
                  <a:pt x="11988701" y="792089"/>
                </a:lnTo>
                <a:lnTo>
                  <a:pt x="0" y="792089"/>
                </a:lnTo>
                <a:close/>
              </a:path>
            </a:pathLst>
          </a:cu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HeliosCondC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62905A2-C016-B741-BD49-16A3E3A939B1}"/>
              </a:ext>
            </a:extLst>
          </p:cNvPr>
          <p:cNvGrpSpPr/>
          <p:nvPr userDrawn="1"/>
        </p:nvGrpSpPr>
        <p:grpSpPr>
          <a:xfrm>
            <a:off x="9240820" y="430599"/>
            <a:ext cx="2504796" cy="534360"/>
            <a:chOff x="1326854" y="485273"/>
            <a:chExt cx="6343946" cy="1353383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xmlns="" id="{EBFA88D6-8786-754C-B6D9-019C6946852D}"/>
                </a:ext>
              </a:extLst>
            </p:cNvPr>
            <p:cNvSpPr txBox="1">
              <a:spLocks/>
            </p:cNvSpPr>
            <p:nvPr/>
          </p:nvSpPr>
          <p:spPr>
            <a:xfrm>
              <a:off x="2744994" y="713764"/>
              <a:ext cx="4925806" cy="1124892"/>
            </a:xfrm>
            <a:prstGeom prst="rect">
              <a:avLst/>
            </a:prstGeom>
          </p:spPr>
          <p:txBody>
            <a:bodyPr/>
            <a:lstStyle>
              <a:lvl1pPr algn="ctr" defTabSz="2438645" rtl="0" eaLnBrk="1" latinLnBrk="0" hangingPunct="1">
                <a:spcBef>
                  <a:spcPct val="0"/>
                </a:spcBef>
                <a:buNone/>
                <a:defRPr sz="1170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tabLst>
                  <a:tab pos="4183978" algn="l"/>
                  <a:tab pos="6485713" algn="l"/>
                </a:tabLst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Правительство Нижегородской области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6C0A8356-D534-E042-A397-00C04CEE0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54" y="485273"/>
              <a:ext cx="1313964" cy="1353383"/>
            </a:xfrm>
            <a:prstGeom prst="rect">
              <a:avLst/>
            </a:prstGeom>
          </p:spPr>
        </p:pic>
      </p:grpSp>
      <p:pic>
        <p:nvPicPr>
          <p:cNvPr id="8" name="Рисунок 7" descr="Изображение выглядит как кисть&#10;&#10;Автоматически созданное описание">
            <a:extLst>
              <a:ext uri="{FF2B5EF4-FFF2-40B4-BE49-F238E27FC236}">
                <a16:creationId xmlns:a16="http://schemas.microsoft.com/office/drawing/2014/main" xmlns="" id="{B63AF7F3-104E-4DF4-A36F-8172E8757D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5196" y="2407793"/>
            <a:ext cx="3659180" cy="3686485"/>
          </a:xfrm>
          <a:prstGeom prst="rect">
            <a:avLst/>
          </a:prstGeom>
          <a:solidFill>
            <a:srgbClr val="EEEEEE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067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88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646476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8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2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41662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5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C8ACE6E5-E838-2D46-BF40-F5E5F1B6F5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0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emf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e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83" name="Picture 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25445"/>
            <a:ext cx="11796712" cy="483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xmlns="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21825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D29993-FEE4-4E1A-BD0C-0678602B9121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работы с АРМ назначения услуг КТ</a:t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поликлиники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C6104199-FA7E-44A9-A83F-92A20894F8F2}"/>
              </a:ext>
            </a:extLst>
          </p:cNvPr>
          <p:cNvSpPr/>
          <p:nvPr/>
        </p:nvSpPr>
        <p:spPr>
          <a:xfrm>
            <a:off x="6185255" y="4984477"/>
            <a:ext cx="4425935" cy="1579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4A0732-9229-47C5-960C-0E279D91123E}"/>
              </a:ext>
            </a:extLst>
          </p:cNvPr>
          <p:cNvSpPr txBox="1"/>
          <p:nvPr/>
        </p:nvSpPr>
        <p:spPr>
          <a:xfrm>
            <a:off x="6376474" y="5084515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1481A7-3B78-405E-8EAB-CF5A1BDB74EC}"/>
              </a:ext>
            </a:extLst>
          </p:cNvPr>
          <p:cNvSpPr txBox="1"/>
          <p:nvPr/>
        </p:nvSpPr>
        <p:spPr>
          <a:xfrm>
            <a:off x="6388134" y="5378924"/>
            <a:ext cx="3971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появившемся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списке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выбрать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«Направления на компьютерную томографию»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3272850" y="4984477"/>
            <a:ext cx="2426227" cy="1579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3471307" y="5149788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3489024" y="5497311"/>
            <a:ext cx="221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выбрать вкладку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«Медицинская организация»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2192544-B984-4EF6-9C21-A819AE298C23}"/>
              </a:ext>
            </a:extLst>
          </p:cNvPr>
          <p:cNvSpPr/>
          <p:nvPr/>
        </p:nvSpPr>
        <p:spPr>
          <a:xfrm>
            <a:off x="3404346" y="1418612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570A39E7-7A6B-4622-8389-B4AFF8831DD1}"/>
              </a:ext>
            </a:extLst>
          </p:cNvPr>
          <p:cNvGrpSpPr/>
          <p:nvPr/>
        </p:nvGrpSpPr>
        <p:grpSpPr>
          <a:xfrm>
            <a:off x="3425471" y="1548448"/>
            <a:ext cx="629116" cy="381866"/>
            <a:chOff x="6828490" y="596114"/>
            <a:chExt cx="839445" cy="518156"/>
          </a:xfrm>
        </p:grpSpPr>
        <p:sp>
          <p:nvSpPr>
            <p:cNvPr id="26" name="Стрелка: вниз 25">
              <a:extLst>
                <a:ext uri="{FF2B5EF4-FFF2-40B4-BE49-F238E27FC236}">
                  <a16:creationId xmlns:a16="http://schemas.microsoft.com/office/drawing/2014/main" xmlns="" id="{862290D6-78DD-4204-A87D-7515FEC23BC2}"/>
                </a:ext>
              </a:extLst>
            </p:cNvPr>
            <p:cNvSpPr/>
            <p:nvPr/>
          </p:nvSpPr>
          <p:spPr>
            <a:xfrm rot="13927642" flipV="1">
              <a:off x="6920164" y="780934"/>
              <a:ext cx="241662" cy="42500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8964F9F-325F-449E-ADD0-B7BD3DE8E033}"/>
                </a:ext>
              </a:extLst>
            </p:cNvPr>
            <p:cNvSpPr txBox="1"/>
            <p:nvPr/>
          </p:nvSpPr>
          <p:spPr>
            <a:xfrm>
              <a:off x="7196596" y="596114"/>
              <a:ext cx="471339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1357128" y="2888477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1440515" y="3001373"/>
            <a:ext cx="492613" cy="351740"/>
            <a:chOff x="1556324" y="4480607"/>
            <a:chExt cx="492613" cy="351740"/>
          </a:xfrm>
        </p:grpSpPr>
        <p:sp>
          <p:nvSpPr>
            <p:cNvPr id="30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7475064">
              <a:off x="1601693" y="4435238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8527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80" y="3648419"/>
            <a:ext cx="6080919" cy="307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6" y="1206127"/>
            <a:ext cx="11829143" cy="228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83700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Слайд think-cell" r:id="rId6" imgW="416" imgH="416" progId="TCLayout.ActiveDocument.1">
                  <p:embed/>
                </p:oleObj>
              </mc:Choice>
              <mc:Fallback>
                <p:oleObj name="Слайд think-cell" r:id="rId6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AE2FFB5-32DC-4BB1-8278-4AD53636D582}"/>
              </a:ext>
            </a:extLst>
          </p:cNvPr>
          <p:cNvSpPr/>
          <p:nvPr/>
        </p:nvSpPr>
        <p:spPr>
          <a:xfrm>
            <a:off x="192087" y="399808"/>
            <a:ext cx="932338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поликлиники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просмотр результатов исследований и направлений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176356" y="3800630"/>
            <a:ext cx="4677424" cy="1979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307126" y="3911437"/>
            <a:ext cx="154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552262" y="4280769"/>
            <a:ext cx="4393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просмотра результатов исследований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вашим направлениям необходимо выбрать из списка выбрать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нужный путем двойного нажатия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выбранный документ.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2981828" y="2248509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3086249" y="2229988"/>
            <a:ext cx="571351" cy="577214"/>
            <a:chOff x="1215543" y="3858258"/>
            <a:chExt cx="571351" cy="577214"/>
          </a:xfrm>
        </p:grpSpPr>
        <p:sp>
          <p:nvSpPr>
            <p:cNvPr id="23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4287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848600" y="5410594"/>
            <a:ext cx="23489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документа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результатов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исследования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6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3" name="Picture 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3" y="1221986"/>
            <a:ext cx="11842927" cy="331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5555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поликлиники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Создание нового направления на КТ.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89AA3B-3ECB-4C97-A7D7-9BB174362481}"/>
              </a:ext>
            </a:extLst>
          </p:cNvPr>
          <p:cNvSpPr/>
          <p:nvPr/>
        </p:nvSpPr>
        <p:spPr>
          <a:xfrm>
            <a:off x="2344301" y="2188071"/>
            <a:ext cx="3164959" cy="150226"/>
          </a:xfrm>
          <a:prstGeom prst="rect">
            <a:avLst/>
          </a:prstGeom>
          <a:solidFill>
            <a:srgbClr val="FFFFFF"/>
          </a:solidFill>
          <a:ln>
            <a:solidFill>
              <a:srgbClr val="FFF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5894123" y="3713532"/>
            <a:ext cx="5852100" cy="8383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6024892" y="3719582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6044710" y="4039340"/>
            <a:ext cx="5596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Нажимаем кнопку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«Создать»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2019181" y="1747579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2180621" y="1729058"/>
            <a:ext cx="442737" cy="577214"/>
            <a:chOff x="1215543" y="3858258"/>
            <a:chExt cx="442737" cy="577214"/>
          </a:xfrm>
        </p:grpSpPr>
        <p:sp>
          <p:nvSpPr>
            <p:cNvPr id="18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192088" y="4904333"/>
            <a:ext cx="11796712" cy="16869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322857" y="5209617"/>
            <a:ext cx="11533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данной форме отображается список уже созданных направлений в кабинет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компьютерной томографии.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значок рядом с документом	         значит услуга уже назначена на определенное время.	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5" name="Picture 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3" y="5671282"/>
            <a:ext cx="962025" cy="7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85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0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" y="4999660"/>
            <a:ext cx="3232757" cy="172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40038"/>
            <a:ext cx="11707812" cy="237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50916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Слайд think-cell" r:id="rId6" imgW="416" imgH="416" progId="TCLayout.ActiveDocument.1">
                  <p:embed/>
                </p:oleObj>
              </mc:Choice>
              <mc:Fallback>
                <p:oleObj name="Слайд think-cell" r:id="rId6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поликлиники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	</a:t>
            </a: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Создание нового направления на КТ.</a:t>
            </a:r>
          </a:p>
        </p:txBody>
      </p:sp>
      <p:sp>
        <p:nvSpPr>
          <p:cNvPr id="30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192088" y="3712531"/>
            <a:ext cx="5852100" cy="10172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322857" y="3718582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342675" y="4068077"/>
            <a:ext cx="5596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открытия нового документа необходимо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выбрать нужного пациента из списка.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4645620" y="1838965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4802940" y="1906030"/>
            <a:ext cx="399595" cy="476198"/>
            <a:chOff x="1581042" y="4562892"/>
            <a:chExt cx="399595" cy="476198"/>
          </a:xfrm>
        </p:grpSpPr>
        <p:sp>
          <p:nvSpPr>
            <p:cNvPr id="51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2197074">
              <a:off x="1581042" y="4790649"/>
              <a:ext cx="141180" cy="24844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680542" y="4562892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6247825" y="3619328"/>
            <a:ext cx="5852100" cy="19898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6378594" y="3748319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6398412" y="4068077"/>
            <a:ext cx="5596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Далее необходимо выбрать нужную услугу КТ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 списка доступных услуг.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выбора пациента и услуги будет открыта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планировщика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для выбора свободного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кабинета и свободного времени данной услуги.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9169410" y="1779948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9326730" y="1847013"/>
            <a:ext cx="399595" cy="476198"/>
            <a:chOff x="1581042" y="4562892"/>
            <a:chExt cx="399595" cy="476198"/>
          </a:xfrm>
        </p:grpSpPr>
        <p:sp>
          <p:nvSpPr>
            <p:cNvPr id="58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2197074">
              <a:off x="1581042" y="4790649"/>
              <a:ext cx="141180" cy="24844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680542" y="4562892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4054585" y="5741356"/>
            <a:ext cx="8045339" cy="9832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4185355" y="5747407"/>
            <a:ext cx="154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4205172" y="6067165"/>
            <a:ext cx="7694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выбора пациента, которого нет в списке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нажмите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«Показать все»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1901835" y="5919538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2059155" y="5986603"/>
            <a:ext cx="399595" cy="476198"/>
            <a:chOff x="1581042" y="4562892"/>
            <a:chExt cx="399595" cy="476198"/>
          </a:xfrm>
        </p:grpSpPr>
        <p:sp>
          <p:nvSpPr>
            <p:cNvPr id="69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2197074">
              <a:off x="1581042" y="4790649"/>
              <a:ext cx="141180" cy="24844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680542" y="4562892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325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8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" y="1162050"/>
            <a:ext cx="10333037" cy="557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24492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870426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поликлиники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форма планировщика расписания кабинетов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3806935" y="3456536"/>
            <a:ext cx="8045339" cy="9832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3937705" y="3462587"/>
            <a:ext cx="154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2454261" y="5024179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2615701" y="5005658"/>
            <a:ext cx="442737" cy="577214"/>
            <a:chOff x="1215543" y="3858258"/>
            <a:chExt cx="442737" cy="577214"/>
          </a:xfrm>
        </p:grpSpPr>
        <p:sp>
          <p:nvSpPr>
            <p:cNvPr id="43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6931011" y="4992154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7092451" y="4973633"/>
            <a:ext cx="442737" cy="577214"/>
            <a:chOff x="1215543" y="3858258"/>
            <a:chExt cx="442737" cy="577214"/>
          </a:xfrm>
        </p:grpSpPr>
        <p:sp>
          <p:nvSpPr>
            <p:cNvPr id="51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9658984" y="4992154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9820424" y="4973633"/>
            <a:ext cx="442737" cy="577214"/>
            <a:chOff x="1215543" y="3858258"/>
            <a:chExt cx="442737" cy="577214"/>
          </a:xfrm>
        </p:grpSpPr>
        <p:sp>
          <p:nvSpPr>
            <p:cNvPr id="55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4227181" y="3784294"/>
            <a:ext cx="7694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открытия формы планировщика вам будет предложены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первые свободные ячейки в расписании кабинетов.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0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27584"/>
            <a:ext cx="6024561" cy="388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68640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870426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поликлиники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форма планировщика расписания кабинетов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6411914" y="1730430"/>
            <a:ext cx="5684836" cy="10235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6542682" y="1736482"/>
            <a:ext cx="309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 светло-серый цвет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4437035" y="2010829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4598475" y="1992308"/>
            <a:ext cx="442737" cy="577214"/>
            <a:chOff x="1215543" y="3858258"/>
            <a:chExt cx="442737" cy="577214"/>
          </a:xfrm>
        </p:grpSpPr>
        <p:sp>
          <p:nvSpPr>
            <p:cNvPr id="55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6832160" y="2058189"/>
            <a:ext cx="516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Свободная ячейка расписания кабинета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обычных пациентов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5360960" y="4820135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5522400" y="4801614"/>
            <a:ext cx="442737" cy="577214"/>
            <a:chOff x="1215543" y="3858258"/>
            <a:chExt cx="442737" cy="577214"/>
          </a:xfrm>
        </p:grpSpPr>
        <p:sp>
          <p:nvSpPr>
            <p:cNvPr id="17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2879248" y="4560648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3040688" y="4542127"/>
            <a:ext cx="442737" cy="577214"/>
            <a:chOff x="1215543" y="3858258"/>
            <a:chExt cx="442737" cy="577214"/>
          </a:xfrm>
        </p:grpSpPr>
        <p:sp>
          <p:nvSpPr>
            <p:cNvPr id="21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3570075" y="2753947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3731515" y="2735426"/>
            <a:ext cx="442737" cy="577214"/>
            <a:chOff x="1215543" y="3858258"/>
            <a:chExt cx="442737" cy="577214"/>
          </a:xfrm>
        </p:grpSpPr>
        <p:sp>
          <p:nvSpPr>
            <p:cNvPr id="28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411914" y="1153159"/>
            <a:ext cx="5586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Цветовая палитра формы планировщика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6411914" y="2986102"/>
            <a:ext cx="5684836" cy="10235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6542682" y="2992154"/>
            <a:ext cx="309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темно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-серый цвет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6832160" y="3313861"/>
            <a:ext cx="516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Свободная ячейка расписания кабинета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пациентов, больных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6411914" y="4269028"/>
            <a:ext cx="5684836" cy="10235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6542682" y="4275080"/>
            <a:ext cx="309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розовый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цвет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6832160" y="4596787"/>
            <a:ext cx="516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Ячейка расписания кабинета уже занятая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пациента для исследования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2029697" y="5650153"/>
            <a:ext cx="5684836" cy="10235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2160465" y="5656205"/>
            <a:ext cx="309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зеленый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цвет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2449943" y="5977912"/>
            <a:ext cx="516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Ячейка расписания кабинета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уже выполненной услуги.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7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52251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870426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поликлиники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форма планировщика расписания кабинетов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1326356" y="3038530"/>
            <a:ext cx="10395744" cy="11778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1457124" y="3108082"/>
            <a:ext cx="894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посмотреть результаты исследований для выполненной услуги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1746602" y="3522717"/>
            <a:ext cx="9810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Выберите нужную выполненную услугу (ячейка зеленого цвета) и нажмите правую кнопку мыши.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 предложенного списка команд выберите нужную.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58089"/>
            <a:ext cx="79533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292600"/>
            <a:ext cx="1116309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1326355" y="5279346"/>
            <a:ext cx="8541543" cy="14064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1457123" y="5348898"/>
            <a:ext cx="894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убрать ошибочно занятое расписание кабинета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1746601" y="5763533"/>
            <a:ext cx="7740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Выберите нужную ячейку с заказанной услугой (ячейка розового цвета)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нажмите правую кнопку мыши.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 предложенного списка команд выберите нужную.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09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9" y="1271589"/>
            <a:ext cx="11807826" cy="227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96199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AE2FFB5-32DC-4BB1-8278-4AD53636D582}"/>
              </a:ext>
            </a:extLst>
          </p:cNvPr>
          <p:cNvSpPr/>
          <p:nvPr/>
        </p:nvSpPr>
        <p:spPr>
          <a:xfrm>
            <a:off x="192087" y="399808"/>
            <a:ext cx="890428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поликлиники	</a:t>
            </a: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форма планировщика расписания кабинетов</a:t>
            </a:r>
          </a:p>
        </p:txBody>
      </p:sp>
      <p:sp>
        <p:nvSpPr>
          <p:cNvPr id="21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258868" y="3989514"/>
            <a:ext cx="4236932" cy="24398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389636" y="4068931"/>
            <a:ext cx="2065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 фильтр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409455" y="4438263"/>
            <a:ext cx="4086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Фильтр выбора интересующего района,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где должен располагаться кабинет КТ.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доступных кабинетов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отфильтрован по району,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где расположен кабинет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всем близлежащим кабинетам,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пределах 2 районов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2019934" y="2734729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2181374" y="2716208"/>
            <a:ext cx="442737" cy="577214"/>
            <a:chOff x="1215543" y="3858258"/>
            <a:chExt cx="442737" cy="577214"/>
          </a:xfrm>
        </p:grpSpPr>
        <p:sp>
          <p:nvSpPr>
            <p:cNvPr id="28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5124397" y="2743476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5285837" y="2724955"/>
            <a:ext cx="442737" cy="577214"/>
            <a:chOff x="1215543" y="3858258"/>
            <a:chExt cx="442737" cy="577214"/>
          </a:xfrm>
        </p:grpSpPr>
        <p:sp>
          <p:nvSpPr>
            <p:cNvPr id="32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2474063" y="1270754"/>
            <a:ext cx="8203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форме планировщика существует фильтр для более точного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выбора кабинета КТ из представленных изначально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4735618" y="3966684"/>
            <a:ext cx="3913082" cy="24398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4866386" y="4046101"/>
            <a:ext cx="2065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 фильтр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4886205" y="4415433"/>
            <a:ext cx="4086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Фильтр выбора интересующей организации из предложенного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списка доступный мед. организаций, кабинеты которых представлены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данной форме.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этом фильтр выбора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районам сбрасывается.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8801100" y="3966683"/>
            <a:ext cx="3152326" cy="24398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8931869" y="4046100"/>
            <a:ext cx="153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3 фильтр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8951688" y="4415432"/>
            <a:ext cx="3040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Фильтр отбора кабинетов по выставленным видам помощи, с которыми работают данные кабинеты.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выбор существует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четыре вида, представленных выше.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8648700" y="2638338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8810140" y="2619817"/>
            <a:ext cx="442737" cy="577214"/>
            <a:chOff x="1215543" y="3858258"/>
            <a:chExt cx="442737" cy="577214"/>
          </a:xfrm>
        </p:grpSpPr>
        <p:sp>
          <p:nvSpPr>
            <p:cNvPr id="49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46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252630"/>
            <a:ext cx="11816679" cy="250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96063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870426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поликлиники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Создание нового направления на КТ.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192088" y="3971925"/>
            <a:ext cx="8204090" cy="2400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322858" y="4082732"/>
            <a:ext cx="154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612334" y="4461589"/>
            <a:ext cx="76942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выбора нужного времени выполнения услуги, окно планировщика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автоматически закрыто и вам будет показана заново форма документа «Направление на КТ», где будет выведены все данные из выбранной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ячейки расписания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Название кабинета, мед. организация, которой принадлежит данный кабинет, дата выполнения услуги, вид планирования, время выполнения услуги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минутах и тип услуги (экстренный или плановый).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7477759" y="3048609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7639199" y="3030088"/>
            <a:ext cx="442737" cy="577214"/>
            <a:chOff x="1215543" y="3858258"/>
            <a:chExt cx="442737" cy="577214"/>
          </a:xfrm>
        </p:grpSpPr>
        <p:sp>
          <p:nvSpPr>
            <p:cNvPr id="23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8531335" y="3979449"/>
            <a:ext cx="3390120" cy="8402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8662104" y="3985500"/>
            <a:ext cx="115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8951580" y="4307207"/>
            <a:ext cx="3242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Можно закрыть документ.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11217275" y="1593913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11277237" y="1606587"/>
            <a:ext cx="434580" cy="546019"/>
            <a:chOff x="1358185" y="3889453"/>
            <a:chExt cx="434580" cy="546019"/>
          </a:xfrm>
        </p:grpSpPr>
        <p:sp>
          <p:nvSpPr>
            <p:cNvPr id="32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13411281">
              <a:off x="1615920" y="3889453"/>
              <a:ext cx="176845" cy="301917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108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67576"/>
            <a:ext cx="11780837" cy="277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8991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AE2FFB5-32DC-4BB1-8278-4AD53636D582}"/>
              </a:ext>
            </a:extLst>
          </p:cNvPr>
          <p:cNvSpPr/>
          <p:nvPr/>
        </p:nvSpPr>
        <p:spPr>
          <a:xfrm>
            <a:off x="192087" y="399808"/>
            <a:ext cx="932338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 АРМ назначения услуг КТ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врачом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поликлиники	</a:t>
            </a:r>
            <a:r>
              <a:rPr lang="ru-RU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просмотр результатов исследований и направлений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15">
            <a:extLst>
              <a:ext uri="{FF2B5EF4-FFF2-40B4-BE49-F238E27FC236}">
                <a16:creationId xmlns:a16="http://schemas.microsoft.com/office/drawing/2014/main" xmlns="" id="{B0D14CAD-2620-47C0-8D25-7C10A0FF6E51}"/>
              </a:ext>
            </a:extLst>
          </p:cNvPr>
          <p:cNvSpPr/>
          <p:nvPr/>
        </p:nvSpPr>
        <p:spPr>
          <a:xfrm>
            <a:off x="1711434" y="4280187"/>
            <a:ext cx="7804040" cy="1736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6219F0-ECEC-48A9-B8C0-7E5D82969111}"/>
              </a:ext>
            </a:extLst>
          </p:cNvPr>
          <p:cNvSpPr txBox="1"/>
          <p:nvPr/>
        </p:nvSpPr>
        <p:spPr>
          <a:xfrm>
            <a:off x="1842204" y="4390994"/>
            <a:ext cx="154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870CC84-29A7-45DB-8301-068914FC5A18}"/>
              </a:ext>
            </a:extLst>
          </p:cNvPr>
          <p:cNvSpPr txBox="1"/>
          <p:nvPr/>
        </p:nvSpPr>
        <p:spPr>
          <a:xfrm>
            <a:off x="2131680" y="4769851"/>
            <a:ext cx="7694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просмотра уже созданных направлений и их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результатов необходимо выбрать вкладку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«Медицинская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организация»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из списка выбрать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«Результаты исследования КТ»</a:t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«Направления на компьютерную томографию».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AD8FD644-6D7D-43DA-ADA7-9426047C319B}"/>
              </a:ext>
            </a:extLst>
          </p:cNvPr>
          <p:cNvSpPr/>
          <p:nvPr/>
        </p:nvSpPr>
        <p:spPr>
          <a:xfrm>
            <a:off x="2924809" y="2248509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CDA5C2C9-58FF-46BD-A1E5-83B1DB10918D}"/>
              </a:ext>
            </a:extLst>
          </p:cNvPr>
          <p:cNvGrpSpPr/>
          <p:nvPr/>
        </p:nvGrpSpPr>
        <p:grpSpPr>
          <a:xfrm>
            <a:off x="3086249" y="2229988"/>
            <a:ext cx="647551" cy="577214"/>
            <a:chOff x="1215543" y="3858258"/>
            <a:chExt cx="647551" cy="577214"/>
          </a:xfrm>
        </p:grpSpPr>
        <p:sp>
          <p:nvSpPr>
            <p:cNvPr id="23" name="Стрелка: вниз 29">
              <a:extLst>
                <a:ext uri="{FF2B5EF4-FFF2-40B4-BE49-F238E27FC236}">
                  <a16:creationId xmlns:a16="http://schemas.microsoft.com/office/drawing/2014/main" xmlns="" id="{24E1659C-FF58-4A57-AC38-B0FDC8772F32}"/>
                </a:ext>
              </a:extLst>
            </p:cNvPr>
            <p:cNvSpPr/>
            <p:nvPr/>
          </p:nvSpPr>
          <p:spPr>
            <a:xfrm rot="8329019">
              <a:off x="1215543" y="3858258"/>
              <a:ext cx="169219" cy="38074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3EA449A-D453-4C5F-A7E6-501E8780CE4E}"/>
                </a:ext>
              </a:extLst>
            </p:cNvPr>
            <p:cNvSpPr txBox="1"/>
            <p:nvPr/>
          </p:nvSpPr>
          <p:spPr>
            <a:xfrm>
              <a:off x="1358185" y="4096918"/>
              <a:ext cx="5049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0002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33406</TotalTime>
  <Words>323</Words>
  <Application>Microsoft Office PowerPoint</Application>
  <PresentationFormat>Произвольный</PresentationFormat>
  <Paragraphs>84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Montserrat</vt:lpstr>
      <vt:lpstr>Tahoma</vt:lpstr>
      <vt:lpstr>Helvetica Neue</vt:lpstr>
      <vt:lpstr>HeliosCondC</vt:lpstr>
      <vt:lpstr>Calibri</vt:lpstr>
      <vt:lpstr>Тема Office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Olesya Dvorak</dc:creator>
  <cp:lastModifiedBy>Vetrov_K_V</cp:lastModifiedBy>
  <cp:revision>949</cp:revision>
  <cp:lastPrinted>2020-04-17T06:55:34Z</cp:lastPrinted>
  <dcterms:created xsi:type="dcterms:W3CDTF">2019-06-12T19:36:33Z</dcterms:created>
  <dcterms:modified xsi:type="dcterms:W3CDTF">2020-11-26T12:38:41Z</dcterms:modified>
</cp:coreProperties>
</file>